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0" r:id="rId3"/>
    <p:sldId id="261" r:id="rId4"/>
    <p:sldId id="276" r:id="rId5"/>
  </p:sldIdLst>
  <p:sldSz cx="9144000" cy="6858000" type="screen4x3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1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91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handoutMaster" Target="handoutMasters/handout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gs" Target="tags/tag3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.png"/><Relationship Id="rId3" Type="http://schemas.openxmlformats.org/officeDocument/2006/relationships/tags" Target="../tags/tag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395561" y="2645045"/>
            <a:ext cx="8175282" cy="27622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2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概述</a:t>
            </a:r>
            <a:endParaRPr lang="zh-CN" altLang="en-US" sz="1200" b="1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8676" name="矩形 4"/>
          <p:cNvSpPr>
            <a:spLocks noChangeArrowheads="1"/>
          </p:cNvSpPr>
          <p:nvPr/>
        </p:nvSpPr>
        <p:spPr bwMode="auto">
          <a:xfrm>
            <a:off x="4139952" y="2060031"/>
            <a:ext cx="224282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【 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型号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:</a:t>
            </a:r>
            <a:r>
              <a:rPr lang="en-US" altLang="zh-CN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FWK2435</a:t>
            </a:r>
            <a:r>
              <a:rPr lang="en-US" altLang="zh-CN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】</a:t>
            </a:r>
            <a:endParaRPr lang="zh-CN" altLang="en-US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aphicFrame>
        <p:nvGraphicFramePr>
          <p:cNvPr id="4" name="Group 5"/>
          <p:cNvGraphicFramePr>
            <a:graphicFrameLocks noGrp="1"/>
          </p:cNvGraphicFramePr>
          <p:nvPr/>
        </p:nvGraphicFramePr>
        <p:xfrm>
          <a:off x="392400" y="2986398"/>
          <a:ext cx="8358218" cy="3291840"/>
        </p:xfrm>
        <a:graphic>
          <a:graphicData uri="http://schemas.openxmlformats.org/drawingml/2006/table">
            <a:tbl>
              <a:tblPr/>
              <a:tblGrid>
                <a:gridCol w="4286280"/>
                <a:gridCol w="4071938"/>
              </a:tblGrid>
              <a:tr h="3291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000" b="1" dirty="0" smtClean="0">
                          <a:solidFill>
                            <a:srgbClr val="FF0000"/>
                          </a:solidFill>
                          <a:sym typeface="+mn-ea"/>
                        </a:rPr>
                        <a:t>产品特点</a:t>
                      </a:r>
                      <a:r>
                        <a:rPr lang="en-US" altLang="zh-CN" sz="1000" b="1" dirty="0" smtClean="0">
                          <a:solidFill>
                            <a:srgbClr val="FF0000"/>
                          </a:solidFill>
                          <a:sym typeface="+mn-ea"/>
                        </a:rPr>
                        <a:t>:</a:t>
                      </a:r>
                      <a:endParaRPr lang="en-US" altLang="zh-CN" sz="1000" b="1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000" dirty="0" smtClean="0">
                          <a:sym typeface="+mn-ea"/>
                        </a:rPr>
                        <a:t>1.</a:t>
                      </a:r>
                      <a:r>
                        <a:rPr lang="zh-CN" altLang="en-US" sz="1000" dirty="0" smtClean="0">
                          <a:sym typeface="+mn-ea"/>
                        </a:rPr>
                        <a:t>根据 </a:t>
                      </a:r>
                      <a:r>
                        <a:rPr lang="en-US" altLang="zh-CN" sz="1000" dirty="0" smtClean="0">
                          <a:sym typeface="+mn-ea"/>
                        </a:rPr>
                        <a:t>LED </a:t>
                      </a:r>
                      <a:r>
                        <a:rPr lang="zh-CN" altLang="en-US" sz="1000" dirty="0" smtClean="0">
                          <a:sym typeface="+mn-ea"/>
                        </a:rPr>
                        <a:t>的散热特性，利用机械设计原理和热学原理，对 </a:t>
                      </a:r>
                      <a:r>
                        <a:rPr lang="en-US" altLang="zh-CN" sz="1000" dirty="0" smtClean="0">
                          <a:sym typeface="+mn-ea"/>
                        </a:rPr>
                        <a:t>LED </a:t>
                      </a:r>
                      <a:r>
                        <a:rPr lang="zh-CN" altLang="en-US" sz="1000" dirty="0" smtClean="0">
                          <a:sym typeface="+mn-ea"/>
                        </a:rPr>
                        <a:t>投光灯进行精准结构设计，结合采用高导热系数高纯度铝合金材料和特殊的加工工艺，使传导散热、对流散热和辐射散热的效果得到了成倍的提高，使悟空方系列灯具成为体积小、重量轻、光效好、节能环保低碳的创新产品。</a:t>
                      </a:r>
                      <a:endParaRPr lang="en-US" altLang="zh-CN" sz="1000" dirty="0" smtClean="0">
                        <a:sym typeface="+mn-ea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000" dirty="0" smtClean="0">
                          <a:sym typeface="+mn-ea"/>
                        </a:rPr>
                        <a:t>2. </a:t>
                      </a:r>
                      <a:r>
                        <a:rPr lang="zh-CN" altLang="en-US" sz="1000" dirty="0" smtClean="0">
                          <a:sym typeface="+mn-ea"/>
                        </a:rPr>
                        <a:t>导入 </a:t>
                      </a:r>
                      <a:r>
                        <a:rPr lang="en-US" altLang="zh-CN" sz="1000" smtClean="0">
                          <a:sym typeface="+mn-ea"/>
                        </a:rPr>
                        <a:t>10°</a:t>
                      </a:r>
                      <a:r>
                        <a:rPr lang="zh-CN" altLang="en-US" sz="1000" dirty="0" smtClean="0">
                          <a:sym typeface="+mn-ea"/>
                        </a:rPr>
                        <a:t>遮光角一体化防眩光设计。</a:t>
                      </a:r>
                      <a:endParaRPr lang="en-US" altLang="zh-CN" sz="1000" b="1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控制方式：</a:t>
                      </a:r>
                      <a:r>
                        <a:rPr lang="zh-CN" altLang="en-US" sz="1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采用标准</a:t>
                      </a:r>
                      <a:r>
                        <a:rPr lang="en-US" altLang="zh-CN" sz="1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DMX512</a:t>
                      </a:r>
                      <a:r>
                        <a:rPr lang="zh-CN" altLang="en-US" sz="1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altLang="zh-CN" sz="1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1990</a:t>
                      </a:r>
                      <a:r>
                        <a:rPr lang="zh-CN" altLang="en-US" sz="1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）协议控制。</a:t>
                      </a:r>
                      <a:endParaRPr lang="zh-CN" altLang="en-US" sz="10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0" lang="zh-CN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应用场所：</a:t>
                      </a:r>
                      <a:r>
                        <a:rPr lang="zh-CN" altLang="en-US" sz="1000" dirty="0" smtClean="0">
                          <a:sym typeface="+mn-ea"/>
                        </a:rPr>
                        <a:t>广场、户外景观、绿化景观照明。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图片 4" descr="FWK2435黑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9885" y="332740"/>
            <a:ext cx="1638935" cy="218503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11560" y="1124744"/>
          <a:ext cx="8001000" cy="5544057"/>
        </p:xfrm>
        <a:graphic>
          <a:graphicData uri="http://schemas.openxmlformats.org/drawingml/2006/table">
            <a:tbl>
              <a:tblPr/>
              <a:tblGrid>
                <a:gridCol w="3143250"/>
                <a:gridCol w="4857750"/>
              </a:tblGrid>
              <a:tr h="14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产品型号</a:t>
                      </a:r>
                      <a:endParaRPr kumimoji="0" lang="zh-CN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FWK2435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光源</a:t>
                      </a:r>
                      <a:endParaRPr kumimoji="0" 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endParaRPr kumimoji="0" lang="en-US" alt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寿命</a:t>
                      </a:r>
                      <a:endParaRPr kumimoji="0" lang="zh-CN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5</a:t>
                      </a: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万小时</a:t>
                      </a:r>
                      <a:endParaRPr kumimoji="0" lang="zh-CN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数量</a:t>
                      </a:r>
                      <a:endParaRPr kumimoji="0" lang="zh-CN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kern="1200" baseline="0" dirty="0" smtClean="0">
                          <a:solidFill>
                            <a:schemeClr val="tx1"/>
                          </a:solidFill>
                          <a:latin typeface="方正黑体简体" panose="02010601030101010101" pitchFamily="2" charset="-122"/>
                          <a:ea typeface="方正黑体简体" panose="02010601030101010101" pitchFamily="2" charset="-122"/>
                          <a:cs typeface="+mn-cs"/>
                        </a:rPr>
                        <a:t>6</a:t>
                      </a:r>
                      <a:r>
                        <a:rPr lang="zh-CN" altLang="en-US" sz="1100" kern="1200" baseline="0" dirty="0" smtClean="0">
                          <a:solidFill>
                            <a:schemeClr val="tx1"/>
                          </a:solidFill>
                          <a:latin typeface="方正黑体简体" panose="02010601030101010101" pitchFamily="2" charset="-122"/>
                          <a:ea typeface="方正黑体简体" panose="02010601030101010101" pitchFamily="2" charset="-122"/>
                          <a:cs typeface="+mn-cs"/>
                        </a:rPr>
                        <a:t>颗</a:t>
                      </a:r>
                      <a:endParaRPr lang="zh-CN" altLang="en-US" sz="11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颜色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四合一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)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RGBW(W:3000K/4000K/5000K)</a:t>
                      </a:r>
                      <a:endParaRPr kumimoji="0" lang="zh-CN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光束角</a:t>
                      </a:r>
                      <a:r>
                        <a:rPr kumimoji="0" lang="en-US" alt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(FWHM)</a:t>
                      </a:r>
                      <a:endParaRPr kumimoji="0" lang="en-US" alt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12°/15°/20°/30°/40°/55°/30*15°/50*30°</a:t>
                      </a:r>
                      <a:endParaRPr lang="zh-CN" altLang="en-US" sz="11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外壳</a:t>
                      </a:r>
                      <a:r>
                        <a:rPr kumimoji="0" 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材质</a:t>
                      </a:r>
                      <a:endParaRPr kumimoji="0" 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sym typeface="+mn-ea"/>
                        </a:rPr>
                        <a:t>压铸铝</a:t>
                      </a:r>
                      <a:r>
                        <a:rPr lang="en-US" altLang="zh-CN" sz="1200" dirty="0" smtClean="0">
                          <a:sym typeface="+mn-ea"/>
                        </a:rPr>
                        <a:t>/</a:t>
                      </a:r>
                      <a:r>
                        <a:rPr lang="zh-CN" altLang="zh-CN" sz="1200" dirty="0" smtClean="0">
                          <a:sym typeface="+mn-ea"/>
                        </a:rPr>
                        <a:t>铝合金</a:t>
                      </a:r>
                      <a:r>
                        <a:rPr lang="en-US" altLang="zh-CN" sz="1200" dirty="0" smtClean="0">
                          <a:sym typeface="+mn-ea"/>
                        </a:rPr>
                        <a:t>,</a:t>
                      </a:r>
                      <a:r>
                        <a:rPr lang="zh-CN" altLang="en-US" sz="1200" dirty="0" smtClean="0">
                          <a:sym typeface="+mn-ea"/>
                        </a:rPr>
                        <a:t>砂纹深灰色</a:t>
                      </a:r>
                      <a:r>
                        <a:rPr lang="zh-CN" altLang="en-US" sz="1200" dirty="0">
                          <a:sym typeface="+mn-ea"/>
                        </a:rPr>
                        <a:t>静电喷塑表面处理</a:t>
                      </a:r>
                      <a:endParaRPr lang="zh-CN" altLang="en-US" sz="12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玻璃材质</a:t>
                      </a:r>
                      <a:endParaRPr kumimoji="0" 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5mm</a:t>
                      </a:r>
                      <a:r>
                        <a:rPr lang="zh-CN" altLang="en-US" sz="1200" dirty="0">
                          <a:latin typeface="+mn-ea"/>
                          <a:ea typeface="+mn-ea"/>
                        </a:rPr>
                        <a:t>钢化超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白玻璃</a:t>
                      </a:r>
                      <a:endParaRPr lang="en-US" altLang="zh-CN" sz="1200" dirty="0">
                        <a:latin typeface="+mn-ea"/>
                        <a:ea typeface="+mn-ea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驱动方式</a:t>
                      </a:r>
                      <a:endParaRPr kumimoji="0" lang="zh-CN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1000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mA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恒</a:t>
                      </a: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流驱动</a:t>
                      </a:r>
                      <a:endParaRPr kumimoji="0" lang="zh-CN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输入电源</a:t>
                      </a:r>
                      <a:endParaRPr kumimoji="0" lang="zh-CN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zh-CN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 ～ </a:t>
                      </a:r>
                      <a:r>
                        <a:rPr lang="en-US" altLang="zh-CN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240VAC±10%,50/60Hz;DC </a:t>
                      </a:r>
                      <a:r>
                        <a:rPr lang="en-US" altLang="zh-CN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24V</a:t>
                      </a:r>
                      <a:endParaRPr lang="en-US" altLang="zh-CN" sz="11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系统功率</a:t>
                      </a:r>
                      <a:endParaRPr kumimoji="0" 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80W</a:t>
                      </a:r>
                      <a:endParaRPr lang="en-US" altLang="zh-CN" sz="1100" kern="1200" baseline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防护等级</a:t>
                      </a:r>
                      <a:endParaRPr kumimoji="0" 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IP66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中心光强</a:t>
                      </a:r>
                      <a:endParaRPr kumimoji="0" lang="zh-CN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38700 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cd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12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°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)</a:t>
                      </a:r>
                      <a:endParaRPr kumimoji="0" lang="zh-CN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电缆线</a:t>
                      </a:r>
                      <a:endParaRPr kumimoji="0" 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sz="1200" dirty="0"/>
                        <a:t>3*1.0mm2 </a:t>
                      </a:r>
                      <a:r>
                        <a:rPr sz="1200" dirty="0" err="1" smtClean="0"/>
                        <a:t>橡胶线</a:t>
                      </a:r>
                      <a:r>
                        <a:rPr lang="en-US" sz="1200" dirty="0" smtClean="0"/>
                        <a:t>(</a:t>
                      </a:r>
                      <a:r>
                        <a:rPr sz="1200" dirty="0" err="1" smtClean="0"/>
                        <a:t>高压</a:t>
                      </a:r>
                      <a:r>
                        <a:rPr lang="en-US" sz="1200" dirty="0" smtClean="0"/>
                        <a:t>)</a:t>
                      </a:r>
                      <a:r>
                        <a:rPr sz="1200" dirty="0" smtClean="0"/>
                        <a:t>；</a:t>
                      </a:r>
                      <a:r>
                        <a:rPr sz="1200" dirty="0"/>
                        <a:t>2*1.0mm2 </a:t>
                      </a:r>
                      <a:r>
                        <a:rPr sz="1200" dirty="0" err="1" smtClean="0"/>
                        <a:t>橡胶线</a:t>
                      </a:r>
                      <a:r>
                        <a:rPr lang="en-US" sz="1200" dirty="0" smtClean="0"/>
                        <a:t>(</a:t>
                      </a:r>
                      <a:r>
                        <a:rPr sz="1200" dirty="0" err="1" smtClean="0"/>
                        <a:t>低压</a:t>
                      </a:r>
                      <a:r>
                        <a:rPr lang="en-US" sz="1200" dirty="0" smtClean="0"/>
                        <a:t>)</a:t>
                      </a:r>
                      <a:endParaRPr sz="1200" dirty="0"/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信号线</a:t>
                      </a:r>
                      <a:endParaRPr kumimoji="0" 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zh-CN" altLang="en-US" sz="120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+mn-ea"/>
                        </a:rPr>
                        <a:t>超五类</a:t>
                      </a:r>
                      <a:r>
                        <a:rPr lang="en-US" altLang="zh-CN" sz="120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+mn-ea"/>
                        </a:rPr>
                        <a:t>SFTP</a:t>
                      </a:r>
                      <a:r>
                        <a:rPr lang="zh-CN" altLang="en-US" sz="120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+mn-ea"/>
                        </a:rPr>
                        <a:t>双屏蔽</a:t>
                      </a:r>
                      <a:r>
                        <a:rPr lang="en-US" altLang="zh-CN" sz="120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+mn-ea"/>
                        </a:rPr>
                        <a:t>4</a:t>
                      </a:r>
                      <a:r>
                        <a:rPr lang="zh-CN" altLang="en-US" sz="120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+mn-ea"/>
                        </a:rPr>
                        <a:t>对</a:t>
                      </a:r>
                      <a:r>
                        <a:rPr lang="zh-CN" altLang="en-US" sz="120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+mn-ea"/>
                        </a:rPr>
                        <a:t>双绞线</a:t>
                      </a:r>
                      <a:r>
                        <a:rPr lang="en-US" altLang="zh-CN" sz="1200" dirty="0" smtClean="0">
                          <a:latin typeface="方正黑体简体" panose="02010601030101010101" pitchFamily="2" charset="-122"/>
                          <a:ea typeface="方正黑体简体" panose="02010601030101010101" pitchFamily="2" charset="-122"/>
                          <a:sym typeface="+mn-ea"/>
                        </a:rPr>
                        <a:t>(</a:t>
                      </a:r>
                      <a:r>
                        <a:rPr lang="zh-CN" altLang="en-US" sz="1200" dirty="0" smtClean="0">
                          <a:latin typeface="方正黑体简体" panose="02010601030101010101" pitchFamily="2" charset="-122"/>
                          <a:ea typeface="方正黑体简体" panose="02010601030101010101" pitchFamily="2" charset="-122"/>
                          <a:sym typeface="+mn-ea"/>
                        </a:rPr>
                        <a:t>可控</a:t>
                      </a:r>
                      <a:r>
                        <a:rPr lang="en-US" altLang="zh-CN" sz="1200" dirty="0" smtClean="0">
                          <a:latin typeface="方正黑体简体" panose="02010601030101010101" pitchFamily="2" charset="-122"/>
                          <a:ea typeface="方正黑体简体" panose="02010601030101010101" pitchFamily="2" charset="-122"/>
                          <a:sym typeface="+mn-ea"/>
                        </a:rPr>
                        <a:t>)</a:t>
                      </a:r>
                      <a:endParaRPr lang="zh-CN" altLang="en-US" sz="12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控制</a:t>
                      </a:r>
                      <a:endParaRPr kumimoji="0" 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zh-CN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DMX512(1990</a:t>
                      </a:r>
                      <a:r>
                        <a:rPr lang="en-US" altLang="zh-CN" sz="12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CN" altLang="en-US" sz="12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电气安全等级</a:t>
                      </a:r>
                      <a:endParaRPr kumimoji="0" 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dirty="0" smtClean="0">
                          <a:sym typeface="+mn-ea"/>
                        </a:rPr>
                        <a:t>I </a:t>
                      </a:r>
                      <a:r>
                        <a:rPr lang="zh-CN" altLang="en-US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类</a:t>
                      </a:r>
                      <a:endParaRPr lang="en-US" altLang="zh-CN" sz="11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62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环境温度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-20℃~+55 ℃(Ta+10℃)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功率因数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(PF)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≧0.9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冷启动电流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(Max)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50A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净重</a:t>
                      </a:r>
                      <a:endParaRPr kumimoji="0" 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2.8KG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18912" y="773953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技术参数</a:t>
            </a:r>
            <a:endParaRPr lang="zh-CN" altLang="en-US" sz="1600" b="1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18912" y="702198"/>
            <a:ext cx="8001000" cy="33718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灯具尺寸</a:t>
            </a:r>
            <a:endParaRPr lang="zh-CN" altLang="en-US" sz="1600" b="1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39552" y="4644703"/>
            <a:ext cx="8001000" cy="33718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防</a:t>
            </a:r>
            <a:r>
              <a:rPr lang="zh-CN" altLang="en-US" sz="1600" b="1" dirty="0" smtClean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眩附件可选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l="40221"/>
          <a:stretch>
            <a:fillRect/>
          </a:stretch>
        </p:blipFill>
        <p:spPr>
          <a:xfrm>
            <a:off x="730642" y="5301208"/>
            <a:ext cx="1783715" cy="8553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357" y="5229200"/>
            <a:ext cx="854075" cy="794385"/>
          </a:xfrm>
          <a:prstGeom prst="rect">
            <a:avLst/>
          </a:prstGeom>
        </p:spPr>
      </p:pic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713720" y="6106006"/>
            <a:ext cx="690880" cy="245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000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外遮光罩</a:t>
            </a:r>
            <a:endParaRPr lang="zh-CN" altLang="en-US" sz="1000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9" name="矩形 4"/>
          <p:cNvSpPr>
            <a:spLocks noChangeArrowheads="1"/>
          </p:cNvSpPr>
          <p:nvPr/>
        </p:nvSpPr>
        <p:spPr bwMode="auto">
          <a:xfrm>
            <a:off x="1550538" y="6106006"/>
            <a:ext cx="817880" cy="245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000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蜂窝防眩网</a:t>
            </a:r>
            <a:endParaRPr lang="zh-CN" altLang="en-US" sz="1000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0" name="矩形 4"/>
          <p:cNvSpPr>
            <a:spLocks noChangeArrowheads="1"/>
          </p:cNvSpPr>
          <p:nvPr/>
        </p:nvSpPr>
        <p:spPr bwMode="auto">
          <a:xfrm>
            <a:off x="2514356" y="6106006"/>
            <a:ext cx="817880" cy="245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000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深筒防眩罩</a:t>
            </a:r>
            <a:endParaRPr lang="zh-CN" altLang="en-US" sz="1000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71550" y="1268730"/>
            <a:ext cx="7334250" cy="319087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f6772895-a7e0-4a26-835a-216e5a800469}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NzllN2FhMzY1ZDEyOTQyYTFjYWI5YTBiNDA0YjQwYTQifQ=="/>
  <p:tag name="KSO_WPP_MARK_KEY" val="902e1d9f-7f01-4ee7-9978-4e116cbd26f6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619</Words>
  <Application>WPS 演示</Application>
  <PresentationFormat>全屏显示(4:3)</PresentationFormat>
  <Paragraphs>107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2" baseType="lpstr">
      <vt:lpstr>Arial</vt:lpstr>
      <vt:lpstr>宋体</vt:lpstr>
      <vt:lpstr>Wingdings</vt:lpstr>
      <vt:lpstr>黑体</vt:lpstr>
      <vt:lpstr>Calibri</vt:lpstr>
      <vt:lpstr>方正黑体简体</vt:lpstr>
      <vt:lpstr>微软雅黑</vt:lpstr>
      <vt:lpstr>Arial Unicode MS</vt:lpstr>
      <vt:lpstr>Office 主题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张巍</dc:creator>
  <cp:lastModifiedBy>丹丹</cp:lastModifiedBy>
  <cp:revision>100</cp:revision>
  <dcterms:created xsi:type="dcterms:W3CDTF">2015-05-19T08:03:00Z</dcterms:created>
  <dcterms:modified xsi:type="dcterms:W3CDTF">2023-10-07T05:57:18Z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921DF6A92CD64E90B8CA5537FAF29CBB</vt:lpwstr>
  </property>
  <property fmtid="{D5CDD505-2E9C-101B-9397-08002B2CF9AE}" pid="3" name="KSOProductBuildVer">
    <vt:lpwstr>2052-12.1.0.15404</vt:lpwstr>
  </property>
  <property fmtid="{D5CDD505-2E9C-101B-9397-08002B2CF9AE}" pid="4" name="commondata">
    <vt:lpwstr>eyJoZGlkIjoiNzllN2FhMzY1ZDEyOTQyYTFjYWI5YTBiNDA0YjQwYTQifQ==</vt:lpwstr>
  </property>
</Properties>
</file>